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m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36436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98979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95662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407088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95186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7995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57812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8646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32397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8834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13049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4011F-906E-42B9-B8F3-473E6FA8FADD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04E7-6EF7-4F96-9C8A-F396A20572BD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40818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 bwMode="auto">
          <a:xfrm>
            <a:off x="425281" y="2237504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rtl="1"/>
            <a:r>
              <a:rPr lang="en-US" sz="3000" dirty="0">
                <a:latin typeface="Calibri" pitchFamily="34" charset="0"/>
                <a:cs typeface="Titr" pitchFamily="2" charset="-78"/>
              </a:rPr>
              <a:t/>
            </a:r>
            <a:br>
              <a:rPr lang="en-US" sz="3000" dirty="0">
                <a:latin typeface="Calibri" pitchFamily="34" charset="0"/>
                <a:cs typeface="Titr" pitchFamily="2" charset="-78"/>
              </a:rPr>
            </a:br>
            <a:r>
              <a:rPr lang="fa-IR" sz="2000" b="1" dirty="0">
                <a:latin typeface="Calibri" pitchFamily="34" charset="0"/>
                <a:cs typeface="B Titr" pitchFamily="2" charset="-78"/>
              </a:rPr>
              <a:t>عنوان مقاله  (</a:t>
            </a:r>
            <a:r>
              <a:rPr lang="en-US" sz="2000" b="1" dirty="0">
                <a:latin typeface="Calibri" pitchFamily="34" charset="0"/>
                <a:cs typeface="B Titr" pitchFamily="2" charset="-78"/>
              </a:rPr>
              <a:t>bold</a:t>
            </a:r>
            <a:r>
              <a:rPr lang="fa-IR" sz="2000" b="1" dirty="0">
                <a:latin typeface="Calibri" pitchFamily="34" charset="0"/>
                <a:cs typeface="B Titr" pitchFamily="2" charset="-78"/>
              </a:rPr>
              <a:t>-</a:t>
            </a:r>
            <a:r>
              <a:rPr lang="en-US" sz="2000" b="1" dirty="0">
                <a:latin typeface="Calibri" pitchFamily="34" charset="0"/>
                <a:cs typeface="B Titr" pitchFamily="2" charset="-78"/>
              </a:rPr>
              <a:t>B </a:t>
            </a:r>
            <a:r>
              <a:rPr lang="en-US" sz="2000" b="1" dirty="0" err="1">
                <a:latin typeface="Calibri" pitchFamily="34" charset="0"/>
                <a:cs typeface="B Titr" pitchFamily="2" charset="-78"/>
              </a:rPr>
              <a:t>titr</a:t>
            </a:r>
            <a:r>
              <a:rPr lang="en-US" sz="2000" b="1" dirty="0">
                <a:latin typeface="Calibri" pitchFamily="34" charset="0"/>
                <a:cs typeface="B Titr" pitchFamily="2" charset="-78"/>
              </a:rPr>
              <a:t> 20</a:t>
            </a:r>
            <a:r>
              <a:rPr lang="fa-IR" sz="2000" b="1" dirty="0">
                <a:latin typeface="Calibri" pitchFamily="34" charset="0"/>
                <a:cs typeface="B Titr" pitchFamily="2" charset="-78"/>
              </a:rPr>
              <a:t>)</a:t>
            </a:r>
            <a:r>
              <a:rPr lang="fa-IR" sz="3000" b="1" dirty="0">
                <a:latin typeface="Calibri" pitchFamily="34" charset="0"/>
                <a:cs typeface="B Titr" pitchFamily="2" charset="-78"/>
              </a:rPr>
              <a:t/>
            </a:r>
            <a:br>
              <a:rPr lang="fa-IR" sz="3000" b="1" dirty="0">
                <a:latin typeface="Calibri" pitchFamily="34" charset="0"/>
                <a:cs typeface="B Titr" pitchFamily="2" charset="-78"/>
              </a:rPr>
            </a:br>
            <a:r>
              <a:rPr lang="en-US" sz="1100" dirty="0">
                <a:latin typeface="Calibri" pitchFamily="34" charset="0"/>
                <a:cs typeface="Titr" pitchFamily="2" charset="-78"/>
              </a:rPr>
              <a:t/>
            </a:r>
            <a:br>
              <a:rPr lang="en-US" sz="1100" dirty="0">
                <a:latin typeface="Calibri" pitchFamily="34" charset="0"/>
                <a:cs typeface="Titr" pitchFamily="2" charset="-78"/>
              </a:rPr>
            </a:br>
            <a:r>
              <a:rPr lang="fa-IR" sz="1800" b="1" dirty="0">
                <a:solidFill>
                  <a:prstClr val="black"/>
                </a:solidFill>
                <a:latin typeface="Nazanin"/>
                <a:ea typeface="Nazanin"/>
                <a:cs typeface="B Nazanin" pitchFamily="2" charset="-78"/>
              </a:rPr>
              <a:t>اسامی نویسندگان</a:t>
            </a:r>
            <a:r>
              <a:rPr lang="en-US" sz="1800" b="1" dirty="0">
                <a:solidFill>
                  <a:prstClr val="black"/>
                </a:solidFill>
                <a:latin typeface="Nazanin"/>
                <a:ea typeface="Nazanin"/>
                <a:cs typeface="B Nazanin" pitchFamily="2" charset="-78"/>
              </a:rPr>
              <a:t> </a:t>
            </a:r>
            <a:r>
              <a:rPr lang="en-US" sz="1800" b="1" dirty="0"/>
              <a:t>(B </a:t>
            </a:r>
            <a:r>
              <a:rPr lang="en-US" sz="1800" b="1" dirty="0" err="1"/>
              <a:t>nazanin</a:t>
            </a:r>
            <a:r>
              <a:rPr lang="en-US" sz="1800" b="1" dirty="0"/>
              <a:t> 18 – Bold) </a:t>
            </a:r>
            <a:endParaRPr lang="en-US" sz="3200" b="1" dirty="0"/>
          </a:p>
          <a:p>
            <a:pPr rtl="1"/>
            <a:r>
              <a:rPr lang="fa-IR" sz="3000" b="1" dirty="0">
                <a:solidFill>
                  <a:prstClr val="black"/>
                </a:solidFill>
                <a:latin typeface="Calibri" pitchFamily="34" charset="0"/>
                <a:ea typeface="Nazanin"/>
                <a:cs typeface="Nazanin"/>
              </a:rPr>
              <a:t/>
            </a:r>
            <a:br>
              <a:rPr lang="fa-IR" sz="3000" b="1" dirty="0">
                <a:solidFill>
                  <a:prstClr val="black"/>
                </a:solidFill>
                <a:latin typeface="Calibri" pitchFamily="34" charset="0"/>
                <a:ea typeface="Nazanin"/>
                <a:cs typeface="Nazanin"/>
              </a:rPr>
            </a:br>
            <a:endParaRPr lang="en-US" sz="3000" dirty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2474911" y="4053658"/>
            <a:ext cx="4041775" cy="4873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mtClean="0">
                <a:cs typeface="B Yekan" pitchFamily="2" charset="-78"/>
              </a:rPr>
              <a:t>ارائه مقاله شفاهی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4756974"/>
            <a:ext cx="3593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b="1" dirty="0">
                <a:latin typeface="+mn-lt"/>
                <a:cs typeface="B Mitra" pitchFamily="2" charset="-78"/>
              </a:rPr>
              <a:t>کد مقاله:        </a:t>
            </a:r>
            <a:r>
              <a:rPr lang="en-US" sz="2000" dirty="0">
                <a:latin typeface="Calibri" pitchFamily="34" charset="0"/>
                <a:cs typeface="+mj-cs"/>
              </a:rPr>
              <a:t>HN.…</a:t>
            </a:r>
            <a:r>
              <a:rPr lang="en-US" sz="2000" b="1" dirty="0">
                <a:latin typeface="Calibri" pitchFamily="34" charset="0"/>
                <a:cs typeface="B Titr" pitchFamily="2" charset="-78"/>
              </a:rPr>
              <a:t> </a:t>
            </a:r>
            <a:endParaRPr lang="en-US" sz="2000" b="1" dirty="0">
              <a:latin typeface="+mn-lt"/>
              <a:cs typeface="B Mitra" pitchFamily="2" charset="-78"/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1981200" y="5347464"/>
            <a:ext cx="5029199" cy="519936"/>
          </a:xfrm>
          <a:prstGeom prst="rect">
            <a:avLst/>
          </a:prstGeom>
          <a:gradFill rotWithShape="1">
            <a:gsLst>
              <a:gs pos="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  <a:alpha val="4000"/>
                  <a:lumMod val="69000"/>
                  <a:lumOff val="31000"/>
                </a:schemeClr>
              </a:gs>
            </a:gsLst>
            <a:path path="circle">
              <a:fillToRect l="50000" t="50000" r="50000" b="50000"/>
            </a:path>
          </a:gradFill>
          <a:ln w="12700" cap="rnd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itchFamily="2" charset="-78"/>
              </a:rPr>
              <a:t>ارائه کننده: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318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2209800"/>
            <a:ext cx="7863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>
                <a:cs typeface="B Nazanin" pitchFamily="2" charset="-78"/>
              </a:rPr>
              <a:t>-  تمامی پژوهشگرانی که مقاله آن ها بصورت ارائه شفاهی پذیرفته شده است بایستی </a:t>
            </a:r>
            <a:r>
              <a:rPr lang="ar-SA" sz="2000" dirty="0">
                <a:cs typeface="B Nazanin" pitchFamily="2" charset="-78"/>
              </a:rPr>
              <a:t>اسلایدهای خود را طبق</a:t>
            </a:r>
            <a:r>
              <a:rPr lang="fa-IR" sz="2000" dirty="0">
                <a:cs typeface="B Nazanin" pitchFamily="2" charset="-78"/>
              </a:rPr>
              <a:t> این</a:t>
            </a:r>
            <a:r>
              <a:rPr lang="ar-SA" sz="2000" dirty="0">
                <a:cs typeface="B Nazanin" pitchFamily="2" charset="-78"/>
              </a:rPr>
              <a:t> فرمت تهیه نمایند.</a:t>
            </a:r>
            <a:endParaRPr lang="fa-IR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در اولین اسلاید می‌بایست عنوان مقاله، نام نویسنده (نویسندگان)، کد مقاله و نام ارائه دهنده مطابق با توضیحات داخل اسلاید وجود داشته باشد.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تعداد اسلایدها بین 15 تا 20 اسلاید تعیین شده است.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 حداکثر زمان تخصیص داده شده برای ارائه هر مقاله شفاهی 15 دقیقه می‌باشد، تقاضا می‌شود پیش از همایش، زمان‌بندی مطالب خود را چک و اصلاح نمایید.</a:t>
            </a:r>
          </a:p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نوع قلم فارسی: از قلم «</a:t>
            </a:r>
            <a:r>
              <a:rPr lang="en-US" sz="1600" dirty="0">
                <a:cs typeface="B Nazanin" pitchFamily="2" charset="-78"/>
              </a:rPr>
              <a:t>B </a:t>
            </a:r>
            <a:r>
              <a:rPr lang="en-US" sz="1600" dirty="0" err="1">
                <a:cs typeface="B Nazanin" pitchFamily="2" charset="-78"/>
              </a:rPr>
              <a:t>Titr</a:t>
            </a:r>
            <a:r>
              <a:rPr lang="ar-SA" sz="2000" dirty="0">
                <a:cs typeface="B Nazanin" pitchFamily="2" charset="-78"/>
              </a:rPr>
              <a:t>» برای عناوین و از قلم «</a:t>
            </a:r>
            <a:r>
              <a:rPr lang="en-US" sz="1600" dirty="0">
                <a:cs typeface="B Nazanin" pitchFamily="2" charset="-78"/>
              </a:rPr>
              <a:t>B Nazanin</a:t>
            </a:r>
            <a:r>
              <a:rPr lang="ar-SA" sz="2000" dirty="0">
                <a:cs typeface="B Nazanin" pitchFamily="2" charset="-78"/>
              </a:rPr>
              <a:t>» برای متن مقاله و متن داخل جداول استفاده نمایید.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سایز قلم: عناوین: 2</a:t>
            </a:r>
            <a:r>
              <a:rPr lang="fa-IR" sz="2000" dirty="0">
                <a:cs typeface="B Nazanin" pitchFamily="2" charset="-78"/>
              </a:rPr>
              <a:t>0</a:t>
            </a:r>
            <a:r>
              <a:rPr lang="ar-SA" sz="2000" dirty="0">
                <a:cs typeface="B Nazanin" pitchFamily="2" charset="-78"/>
              </a:rPr>
              <a:t>، متن: </a:t>
            </a:r>
            <a:r>
              <a:rPr lang="fa-IR" sz="2000" dirty="0">
                <a:cs typeface="B Nazanin" pitchFamily="2" charset="-78"/>
              </a:rPr>
              <a:t>20 </a:t>
            </a:r>
            <a:r>
              <a:rPr lang="ar-SA" sz="2000" dirty="0">
                <a:cs typeface="B Nazanin" pitchFamily="2" charset="-78"/>
              </a:rPr>
              <a:t>تا </a:t>
            </a:r>
            <a:r>
              <a:rPr lang="fa-IR" sz="2000" dirty="0">
                <a:cs typeface="B Nazanin" pitchFamily="2" charset="-78"/>
              </a:rPr>
              <a:t>22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نوع قلم انگلیسی: از قلم </a:t>
            </a:r>
            <a:r>
              <a:rPr lang="en-US" sz="1600" dirty="0">
                <a:cs typeface="+mj-cs"/>
              </a:rPr>
              <a:t>Times New Roman</a:t>
            </a:r>
            <a:r>
              <a:rPr lang="ar-SA" sz="1600" dirty="0">
                <a:cs typeface="+mj-cs"/>
              </a:rPr>
              <a:t> </a:t>
            </a:r>
            <a:r>
              <a:rPr lang="ar-SA" sz="2000" dirty="0">
                <a:cs typeface="B Nazanin" pitchFamily="2" charset="-78"/>
              </a:rPr>
              <a:t>با سایز </a:t>
            </a:r>
            <a:r>
              <a:rPr lang="fa-IR" sz="2000" dirty="0">
                <a:cs typeface="B Nazanin" pitchFamily="2" charset="-78"/>
              </a:rPr>
              <a:t>16 </a:t>
            </a:r>
            <a:r>
              <a:rPr lang="ar-SA" sz="2000" dirty="0">
                <a:cs typeface="B Nazanin" pitchFamily="2" charset="-78"/>
              </a:rPr>
              <a:t>استفاده نمایید</a:t>
            </a:r>
            <a:r>
              <a:rPr lang="ar-SA" sz="2400" dirty="0">
                <a:cs typeface="B Nazanin" pitchFamily="2" charset="-78"/>
              </a:rPr>
              <a:t>.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90" y="1676400"/>
            <a:ext cx="7848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000" dirty="0">
                <a:cs typeface="B Titr" panose="00000700000000000000" pitchFamily="2" charset="-78"/>
              </a:rPr>
              <a:t>نکات مهم</a:t>
            </a:r>
          </a:p>
        </p:txBody>
      </p:sp>
    </p:spTree>
    <p:extLst>
      <p:ext uri="{BB962C8B-B14F-4D97-AF65-F5344CB8AC3E}">
        <p14:creationId xmlns:p14="http://schemas.microsoft.com/office/powerpoint/2010/main" val="95366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002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رنگ قلم مشکی و زمینه اسلایدهای پاورپوینت مطابق با فرمت</a:t>
            </a:r>
            <a:r>
              <a:rPr lang="fa-IR" sz="2000" dirty="0">
                <a:cs typeface="B Nazanin" pitchFamily="2" charset="-78"/>
              </a:rPr>
              <a:t> این</a:t>
            </a:r>
            <a:r>
              <a:rPr lang="ar-SA" sz="2000" dirty="0">
                <a:cs typeface="B Nazanin" pitchFamily="2" charset="-78"/>
              </a:rPr>
              <a:t> اسلاید </a:t>
            </a:r>
            <a:r>
              <a:rPr lang="fa-IR" sz="2000" dirty="0">
                <a:cs typeface="B Nazanin" pitchFamily="2" charset="-78"/>
              </a:rPr>
              <a:t>و خوانا تنظیم گردد</a:t>
            </a:r>
            <a:r>
              <a:rPr lang="ar-SA" sz="2000" dirty="0">
                <a:cs typeface="B Nazanin" pitchFamily="2" charset="-78"/>
              </a:rPr>
              <a:t>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فاصله خطوط: هر چه مقدار متن داخل اسلاید زیاد شود خوانایی آن کم می‌شود. فاصله خطوط</a:t>
            </a:r>
            <a:r>
              <a:rPr lang="fa-IR" sz="2000" dirty="0">
                <a:cs typeface="B Nazanin" pitchFamily="2" charset="-78"/>
              </a:rPr>
              <a:t> ترجیحاً 1 و نهایتاً</a:t>
            </a:r>
            <a:r>
              <a:rPr lang="ar-SA" sz="2000" dirty="0">
                <a:cs typeface="B Nazanin" pitchFamily="2" charset="-78"/>
              </a:rPr>
              <a:t> 1.25 بوده و حداکثر خطوط داخل یک اسلاید 8 تا 10 خط باشد.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در تنظیم اسلایدها حتماً به مطالب اصلی مقاله شامل مقدمات، مبانی نظری و پیشینه، اهداف و فرضیات، مدل مفهومی یا پیشنهادی، روش های پژوهش، نتایج تجزیه و تحلیل، یافته ها، نتایج و بحث پرداخته شده و منابع در انتها ذکر شوند. از آوردن مطالب غیرضروری خودداری نموده و تصاویر، اشکال، جداول و نمودارهای قابل فهم و مرتبط با موضوع مقاله را استفاده نمائید.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fa-IR" sz="2000" dirty="0">
                <a:cs typeface="B Nazanin" pitchFamily="2" charset="-78"/>
              </a:rPr>
              <a:t>- </a:t>
            </a:r>
            <a:r>
              <a:rPr lang="ar-SA" sz="2000" dirty="0">
                <a:cs typeface="B Nazanin" pitchFamily="2" charset="-78"/>
              </a:rPr>
              <a:t>مطالب بایستی از نظر املايي و نگارشي به دقت بررسی و در صورت وجود ایراد، تصحيح گردد.</a:t>
            </a:r>
            <a:endParaRPr lang="en-US" sz="2000" dirty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 smtClean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 smtClean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 smtClean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>
              <a:cs typeface="B Nazanin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fa-IR" sz="20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054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316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B Mitra</vt:lpstr>
      <vt:lpstr>B Nazanin</vt:lpstr>
      <vt:lpstr>B Titr</vt:lpstr>
      <vt:lpstr>B Yekan</vt:lpstr>
      <vt:lpstr>Calibri</vt:lpstr>
      <vt:lpstr>Calibri Light</vt:lpstr>
      <vt:lpstr>Nazanin</vt:lpstr>
      <vt:lpstr>Nyala</vt:lpstr>
      <vt:lpstr>Times New Roman</vt:lpstr>
      <vt:lpstr>Titr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2024-02-07T08:21:42Z</dcterms:created>
  <dcterms:modified xsi:type="dcterms:W3CDTF">2024-02-07T08:27:40Z</dcterms:modified>
</cp:coreProperties>
</file>